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73" r:id="rId11"/>
    <p:sldId id="266" r:id="rId12"/>
    <p:sldId id="267" r:id="rId13"/>
    <p:sldId id="268" r:id="rId14"/>
    <p:sldId id="270" r:id="rId15"/>
    <p:sldId id="271" r:id="rId16"/>
    <p:sldId id="269"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7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9F2FCB9-4DEC-430D-84BC-E9A84DF079E2}" type="datetimeFigureOut">
              <a:rPr lang="en-US" smtClean="0"/>
              <a:t>2/25/2013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962BBA8E-E2D8-43D1-B234-B987DA6E3C25}"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2FCB9-4DEC-430D-84BC-E9A84DF079E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BA8E-E2D8-43D1-B234-B987DA6E3C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2FCB9-4DEC-430D-84BC-E9A84DF079E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BA8E-E2D8-43D1-B234-B987DA6E3C25}"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F2FCB9-4DEC-430D-84BC-E9A84DF079E2}"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BA8E-E2D8-43D1-B234-B987DA6E3C25}"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9F2FCB9-4DEC-430D-84BC-E9A84DF079E2}" type="datetimeFigureOut">
              <a:rPr lang="en-US" smtClean="0"/>
              <a:t>2/25/2013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962BBA8E-E2D8-43D1-B234-B987DA6E3C25}"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F2FCB9-4DEC-430D-84BC-E9A84DF079E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BBA8E-E2D8-43D1-B234-B987DA6E3C25}"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F2FCB9-4DEC-430D-84BC-E9A84DF079E2}"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BBA8E-E2D8-43D1-B234-B987DA6E3C25}"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F2FCB9-4DEC-430D-84BC-E9A84DF079E2}"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BBA8E-E2D8-43D1-B234-B987DA6E3C25}"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2FCB9-4DEC-430D-84BC-E9A84DF079E2}"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BBA8E-E2D8-43D1-B234-B987DA6E3C25}"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F2FCB9-4DEC-430D-84BC-E9A84DF079E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BBA8E-E2D8-43D1-B234-B987DA6E3C2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F2FCB9-4DEC-430D-84BC-E9A84DF079E2}"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BBA8E-E2D8-43D1-B234-B987DA6E3C2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9F2FCB9-4DEC-430D-84BC-E9A84DF079E2}" type="datetimeFigureOut">
              <a:rPr lang="en-US" smtClean="0"/>
              <a:t>2/25/2013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62BBA8E-E2D8-43D1-B234-B987DA6E3C25}"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ja-JP" altLang="en-US" sz="5400" dirty="0" smtClean="0"/>
              <a:t>舌切り雀</a:t>
            </a:r>
            <a:endParaRPr lang="en-US" sz="5400"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4101"/>
            <a:ext cx="7848600" cy="493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1" y="2967334"/>
            <a:ext cx="54102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solidFill>
                    <a:srgbClr val="0070C0"/>
                  </a:solidFill>
                </a:ln>
                <a:effectLst>
                  <a:reflection blurRad="12700" stA="50000" endPos="50000" dist="5000" dir="5400000" sy="-100000" rotWithShape="0"/>
                </a:effectLst>
              </a:rPr>
              <a:t>Fable</a:t>
            </a:r>
            <a:endParaRPr lang="en-US" sz="9600" b="1" cap="all" spc="0" dirty="0">
              <a:ln w="0">
                <a:solidFill>
                  <a:srgbClr val="0070C0"/>
                </a:solidFill>
              </a:ln>
              <a:effectLst>
                <a:reflection blurRad="12700" stA="50000" endPos="50000" dist="5000" dir="5400000" sy="-100000" rotWithShape="0"/>
              </a:effectLst>
            </a:endParaRPr>
          </a:p>
        </p:txBody>
      </p:sp>
    </p:spTree>
    <p:extLst>
      <p:ext uri="{BB962C8B-B14F-4D97-AF65-F5344CB8AC3E}">
        <p14:creationId xmlns:p14="http://schemas.microsoft.com/office/powerpoint/2010/main" val="393270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Vocabulary Practice!</a:t>
            </a:r>
            <a:endParaRPr lang="en-US" dirty="0"/>
          </a:p>
        </p:txBody>
      </p:sp>
    </p:spTree>
    <p:extLst>
      <p:ext uri="{BB962C8B-B14F-4D97-AF65-F5344CB8AC3E}">
        <p14:creationId xmlns:p14="http://schemas.microsoft.com/office/powerpoint/2010/main" val="1234358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Worksheet #1 Answers</a:t>
            </a:r>
            <a:endParaRPr lang="en-US" dirty="0"/>
          </a:p>
        </p:txBody>
      </p:sp>
      <p:sp>
        <p:nvSpPr>
          <p:cNvPr id="5" name="Content Placeholder 4"/>
          <p:cNvSpPr>
            <a:spLocks noGrp="1"/>
          </p:cNvSpPr>
          <p:nvPr>
            <p:ph sz="quarter" idx="1"/>
          </p:nvPr>
        </p:nvSpPr>
        <p:spPr/>
        <p:txBody>
          <a:bodyPr/>
          <a:lstStyle/>
          <a:p>
            <a:r>
              <a:rPr lang="en-US" dirty="0" smtClean="0"/>
              <a:t>g - argued	</a:t>
            </a:r>
          </a:p>
          <a:p>
            <a:r>
              <a:rPr lang="en-US" dirty="0" smtClean="0"/>
              <a:t>b - challenged</a:t>
            </a:r>
          </a:p>
          <a:p>
            <a:r>
              <a:rPr lang="en-US" dirty="0" smtClean="0"/>
              <a:t>h - remove</a:t>
            </a:r>
          </a:p>
          <a:p>
            <a:r>
              <a:rPr lang="en-US" dirty="0" smtClean="0"/>
              <a:t>f - blew</a:t>
            </a:r>
          </a:p>
          <a:p>
            <a:r>
              <a:rPr lang="en-US" dirty="0" smtClean="0"/>
              <a:t>a - gusts  </a:t>
            </a:r>
          </a:p>
          <a:p>
            <a:r>
              <a:rPr lang="en-US" dirty="0" smtClean="0"/>
              <a:t>c - wrapped</a:t>
            </a:r>
          </a:p>
          <a:p>
            <a:r>
              <a:rPr lang="en-US" dirty="0" smtClean="0"/>
              <a:t>e -</a:t>
            </a:r>
            <a:r>
              <a:rPr lang="en-US" dirty="0"/>
              <a:t> </a:t>
            </a:r>
            <a:r>
              <a:rPr lang="en-US" dirty="0" smtClean="0"/>
              <a:t>exhausted</a:t>
            </a:r>
          </a:p>
          <a:p>
            <a:r>
              <a:rPr lang="en-US" dirty="0" smtClean="0"/>
              <a:t>d - shone</a:t>
            </a:r>
          </a:p>
        </p:txBody>
      </p:sp>
    </p:spTree>
    <p:extLst>
      <p:ext uri="{BB962C8B-B14F-4D97-AF65-F5344CB8AC3E}">
        <p14:creationId xmlns:p14="http://schemas.microsoft.com/office/powerpoint/2010/main" val="283376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#2 Answers</a:t>
            </a:r>
            <a:endParaRPr lang="en-US" dirty="0"/>
          </a:p>
        </p:txBody>
      </p:sp>
      <p:sp>
        <p:nvSpPr>
          <p:cNvPr id="3" name="Content Placeholder 2"/>
          <p:cNvSpPr>
            <a:spLocks noGrp="1"/>
          </p:cNvSpPr>
          <p:nvPr>
            <p:ph sz="quarter" idx="1"/>
          </p:nvPr>
        </p:nvSpPr>
        <p:spPr/>
        <p:txBody>
          <a:bodyPr/>
          <a:lstStyle/>
          <a:p>
            <a:r>
              <a:rPr lang="en-US" dirty="0" smtClean="0"/>
              <a:t>1. Who are the three main characters?</a:t>
            </a:r>
          </a:p>
          <a:p>
            <a:pPr lvl="1"/>
            <a:r>
              <a:rPr lang="en-US" dirty="0" smtClean="0"/>
              <a:t>The sun, the wind, and the man</a:t>
            </a:r>
          </a:p>
          <a:p>
            <a:r>
              <a:rPr lang="en-US" dirty="0" smtClean="0"/>
              <a:t>2. What is the man wearing?</a:t>
            </a:r>
          </a:p>
          <a:p>
            <a:pPr lvl="1"/>
            <a:r>
              <a:rPr lang="en-US" dirty="0" smtClean="0"/>
              <a:t>A jacket</a:t>
            </a:r>
          </a:p>
          <a:p>
            <a:r>
              <a:rPr lang="en-US" dirty="0" smtClean="0"/>
              <a:t>3. What did the wind do to the man?</a:t>
            </a:r>
          </a:p>
          <a:p>
            <a:pPr lvl="1"/>
            <a:r>
              <a:rPr lang="en-US" dirty="0" smtClean="0"/>
              <a:t>Blew strong gusts of air at him</a:t>
            </a:r>
          </a:p>
          <a:p>
            <a:r>
              <a:rPr lang="en-US" dirty="0" smtClean="0"/>
              <a:t>4.  What did the sun do to the man?</a:t>
            </a:r>
          </a:p>
          <a:p>
            <a:pPr lvl="1"/>
            <a:r>
              <a:rPr lang="en-US" dirty="0" smtClean="0"/>
              <a:t>Gently shone light on him</a:t>
            </a:r>
          </a:p>
          <a:p>
            <a:r>
              <a:rPr lang="en-US" dirty="0" smtClean="0"/>
              <a:t>5. Who won the challenge?</a:t>
            </a:r>
          </a:p>
          <a:p>
            <a:pPr lvl="1"/>
            <a:r>
              <a:rPr lang="en-US" dirty="0" smtClean="0"/>
              <a:t>The sun</a:t>
            </a:r>
          </a:p>
        </p:txBody>
      </p:sp>
    </p:spTree>
    <p:extLst>
      <p:ext uri="{BB962C8B-B14F-4D97-AF65-F5344CB8AC3E}">
        <p14:creationId xmlns:p14="http://schemas.microsoft.com/office/powerpoint/2010/main" val="5235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Put the Pictures in Order - Answers</a:t>
            </a:r>
            <a:endParaRPr lang="en-US" dirty="0"/>
          </a:p>
        </p:txBody>
      </p:sp>
      <p:sp>
        <p:nvSpPr>
          <p:cNvPr id="3" name="Content Placeholder 2"/>
          <p:cNvSpPr>
            <a:spLocks noGrp="1"/>
          </p:cNvSpPr>
          <p:nvPr>
            <p:ph sz="quarter" idx="1"/>
          </p:nvPr>
        </p:nvSpPr>
        <p:spPr>
          <a:xfrm>
            <a:off x="457200" y="1219200"/>
            <a:ext cx="4041648" cy="5105400"/>
          </a:xfrm>
        </p:spPr>
        <p:txBody>
          <a:bodyPr/>
          <a:lstStyle/>
          <a:p>
            <a:r>
              <a:rPr lang="en-US" dirty="0" smtClean="0"/>
              <a:t>1</a:t>
            </a:r>
          </a:p>
          <a:p>
            <a:pPr marL="0" indent="0">
              <a:buNone/>
            </a:pPr>
            <a:endParaRPr lang="en-US" dirty="0" smtClean="0"/>
          </a:p>
          <a:p>
            <a:endParaRPr lang="en-US" dirty="0"/>
          </a:p>
          <a:p>
            <a:endParaRPr lang="en-US" dirty="0" smtClean="0"/>
          </a:p>
          <a:p>
            <a:r>
              <a:rPr lang="en-US" dirty="0" smtClean="0"/>
              <a:t>3</a:t>
            </a:r>
          </a:p>
          <a:p>
            <a:endParaRPr lang="en-US" dirty="0"/>
          </a:p>
          <a:p>
            <a:endParaRPr lang="en-US" dirty="0" smtClean="0"/>
          </a:p>
          <a:p>
            <a:endParaRPr lang="en-US" dirty="0"/>
          </a:p>
          <a:p>
            <a:r>
              <a:rPr lang="en-US" dirty="0" smtClean="0"/>
              <a:t>5</a:t>
            </a:r>
            <a:endParaRPr lang="en-US" dirty="0"/>
          </a:p>
        </p:txBody>
      </p:sp>
      <p:sp>
        <p:nvSpPr>
          <p:cNvPr id="8" name="Content Placeholder 7"/>
          <p:cNvSpPr>
            <a:spLocks noGrp="1"/>
          </p:cNvSpPr>
          <p:nvPr>
            <p:ph sz="quarter" idx="2"/>
          </p:nvPr>
        </p:nvSpPr>
        <p:spPr/>
        <p:txBody>
          <a:bodyPr/>
          <a:lstStyle/>
          <a:p>
            <a:r>
              <a:rPr lang="en-US" dirty="0" smtClean="0"/>
              <a:t>2</a:t>
            </a:r>
          </a:p>
          <a:p>
            <a:endParaRPr lang="en-US" dirty="0"/>
          </a:p>
          <a:p>
            <a:endParaRPr lang="en-US" dirty="0" smtClean="0"/>
          </a:p>
          <a:p>
            <a:endParaRPr lang="en-US" dirty="0"/>
          </a:p>
          <a:p>
            <a:r>
              <a:rPr lang="en-US" dirty="0" smtClean="0"/>
              <a:t>4</a:t>
            </a:r>
          </a:p>
          <a:p>
            <a:endParaRPr lang="en-US" dirty="0"/>
          </a:p>
          <a:p>
            <a:endParaRPr lang="en-US" dirty="0" smtClean="0"/>
          </a:p>
          <a:p>
            <a:endParaRPr lang="en-US" dirty="0"/>
          </a:p>
          <a:p>
            <a:r>
              <a:rPr lang="en-US" dirty="0" smtClean="0"/>
              <a:t>6</a:t>
            </a:r>
          </a:p>
        </p:txBody>
      </p:sp>
      <p:pic>
        <p:nvPicPr>
          <p:cNvPr id="4" name="Picture 3"/>
          <p:cNvPicPr/>
          <p:nvPr/>
        </p:nvPicPr>
        <p:blipFill rotWithShape="1">
          <a:blip r:embed="rId2"/>
          <a:srcRect l="12660" t="4276" r="12660" b="513"/>
          <a:stretch/>
        </p:blipFill>
        <p:spPr bwMode="auto">
          <a:xfrm>
            <a:off x="1219200" y="1281953"/>
            <a:ext cx="2486155" cy="1613647"/>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12500" t="3705" r="12500" b="229"/>
          <a:stretch/>
        </p:blipFill>
        <p:spPr bwMode="auto">
          <a:xfrm>
            <a:off x="5387787" y="1281953"/>
            <a:ext cx="2308413" cy="161364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12821" t="5127" r="12821" b="1710"/>
          <a:stretch/>
        </p:blipFill>
        <p:spPr bwMode="auto">
          <a:xfrm>
            <a:off x="1210236" y="3171395"/>
            <a:ext cx="2495120" cy="170540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13302" t="3990" r="12820" b="1424"/>
          <a:stretch/>
        </p:blipFill>
        <p:spPr bwMode="auto">
          <a:xfrm>
            <a:off x="5387787" y="3171395"/>
            <a:ext cx="2308413" cy="170540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a:srcRect l="12819" t="3990" r="12661" b="1654"/>
          <a:stretch/>
        </p:blipFill>
        <p:spPr bwMode="auto">
          <a:xfrm>
            <a:off x="1241612" y="5135563"/>
            <a:ext cx="2463743" cy="1570038"/>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1241612" y="6400800"/>
            <a:ext cx="1504950" cy="18097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p:cNvPicPr/>
          <p:nvPr/>
        </p:nvPicPr>
        <p:blipFill rotWithShape="1">
          <a:blip r:embed="rId7"/>
          <a:srcRect l="13301" t="4560" r="12660" b="1369"/>
          <a:stretch/>
        </p:blipFill>
        <p:spPr bwMode="auto">
          <a:xfrm>
            <a:off x="5295899" y="5135564"/>
            <a:ext cx="2400301" cy="1570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67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Match the Pictures with Text - Answers</a:t>
            </a:r>
          </a:p>
        </p:txBody>
      </p:sp>
      <p:sp>
        <p:nvSpPr>
          <p:cNvPr id="3" name="Content Placeholder 2"/>
          <p:cNvSpPr>
            <a:spLocks noGrp="1"/>
          </p:cNvSpPr>
          <p:nvPr>
            <p:ph sz="quarter" idx="1"/>
          </p:nvPr>
        </p:nvSpPr>
        <p:spPr>
          <a:xfrm>
            <a:off x="457200" y="1219200"/>
            <a:ext cx="4041648" cy="5105400"/>
          </a:xfrm>
        </p:spPr>
        <p:txBody>
          <a:bodyPr>
            <a:normAutofit lnSpcReduction="10000"/>
          </a:bodyPr>
          <a:lstStyle/>
          <a:p>
            <a:r>
              <a:rPr lang="en-US" dirty="0" smtClean="0"/>
              <a:t>1</a:t>
            </a:r>
          </a:p>
          <a:p>
            <a:pPr marL="0" indent="0">
              <a:buNone/>
            </a:pPr>
            <a:endParaRPr lang="en-US" dirty="0" smtClean="0"/>
          </a:p>
          <a:p>
            <a:pPr marL="0" indent="0">
              <a:buNone/>
            </a:pPr>
            <a:endParaRPr lang="en-US" dirty="0" smtClean="0"/>
          </a:p>
          <a:p>
            <a:pPr marL="0" indent="0">
              <a:buNone/>
            </a:pPr>
            <a:endParaRPr lang="en-US" dirty="0" smtClean="0"/>
          </a:p>
          <a:p>
            <a:r>
              <a:rPr lang="en-US" dirty="0" smtClean="0"/>
              <a:t>2</a:t>
            </a:r>
          </a:p>
          <a:p>
            <a:endParaRPr lang="en-US" dirty="0"/>
          </a:p>
          <a:p>
            <a:endParaRPr lang="en-US" dirty="0" smtClean="0"/>
          </a:p>
          <a:p>
            <a:endParaRPr lang="en-US" dirty="0" smtClean="0"/>
          </a:p>
          <a:p>
            <a:r>
              <a:rPr lang="en-US" dirty="0" smtClean="0"/>
              <a:t>3</a:t>
            </a:r>
            <a:endParaRPr lang="en-US" dirty="0"/>
          </a:p>
        </p:txBody>
      </p:sp>
      <p:sp>
        <p:nvSpPr>
          <p:cNvPr id="8" name="Content Placeholder 7"/>
          <p:cNvSpPr>
            <a:spLocks noGrp="1"/>
          </p:cNvSpPr>
          <p:nvPr>
            <p:ph sz="quarter" idx="2"/>
          </p:nvPr>
        </p:nvSpPr>
        <p:spPr/>
        <p:txBody>
          <a:bodyPr>
            <a:normAutofit lnSpcReduction="10000"/>
          </a:bodyPr>
          <a:lstStyle/>
          <a:p>
            <a:r>
              <a:rPr lang="en-US" sz="2200" dirty="0" smtClean="0"/>
              <a:t>1.  The </a:t>
            </a:r>
            <a:r>
              <a:rPr lang="en-US" sz="2200" dirty="0"/>
              <a:t>wind and the sun argued one day over which one was stronger</a:t>
            </a:r>
            <a:r>
              <a:rPr lang="en-US" sz="2200" dirty="0" smtClean="0"/>
              <a:t>.</a:t>
            </a:r>
          </a:p>
          <a:p>
            <a:endParaRPr lang="en-US" sz="2200" dirty="0" smtClean="0"/>
          </a:p>
          <a:p>
            <a:r>
              <a:rPr lang="en-US" sz="2200" dirty="0" smtClean="0"/>
              <a:t>2.  Seeing </a:t>
            </a:r>
            <a:r>
              <a:rPr lang="en-US" sz="2200" dirty="0"/>
              <a:t>a man walking on the road, they challenged each other to see which one could remove the jacket from the man the fastest</a:t>
            </a:r>
            <a:r>
              <a:rPr lang="en-US" sz="2200" dirty="0" smtClean="0"/>
              <a:t>.</a:t>
            </a:r>
          </a:p>
          <a:p>
            <a:endParaRPr lang="en-US" sz="2200" dirty="0"/>
          </a:p>
          <a:p>
            <a:r>
              <a:rPr lang="en-US" sz="2200" dirty="0" smtClean="0"/>
              <a:t>3.  The </a:t>
            </a:r>
            <a:r>
              <a:rPr lang="en-US" sz="2200" dirty="0"/>
              <a:t>wind started.  He blew gusts of air so strong that the man could not walk.  But the man wrapped his jacket around him tightly.  </a:t>
            </a:r>
          </a:p>
          <a:p>
            <a:endParaRPr lang="en-US" dirty="0"/>
          </a:p>
          <a:p>
            <a:pPr marL="0" indent="0">
              <a:buNone/>
            </a:pPr>
            <a:endParaRPr lang="en-US" dirty="0"/>
          </a:p>
          <a:p>
            <a:endParaRPr lang="en-US" dirty="0" smtClean="0"/>
          </a:p>
          <a:p>
            <a:endParaRPr lang="en-US" dirty="0"/>
          </a:p>
          <a:p>
            <a:endParaRPr lang="en-US" dirty="0" smtClean="0"/>
          </a:p>
        </p:txBody>
      </p:sp>
      <p:pic>
        <p:nvPicPr>
          <p:cNvPr id="4" name="Picture 3"/>
          <p:cNvPicPr/>
          <p:nvPr/>
        </p:nvPicPr>
        <p:blipFill rotWithShape="1">
          <a:blip r:embed="rId2"/>
          <a:srcRect l="12660" t="4276" r="12660" b="513"/>
          <a:stretch/>
        </p:blipFill>
        <p:spPr bwMode="auto">
          <a:xfrm>
            <a:off x="1219200" y="1281953"/>
            <a:ext cx="2486155" cy="1613647"/>
          </a:xfrm>
          <a:prstGeom prst="rect">
            <a:avLst/>
          </a:prstGeom>
          <a:ln>
            <a:noFill/>
          </a:ln>
          <a:extLst>
            <a:ext uri="{53640926-AAD7-44D8-BBD7-CCE9431645EC}">
              <a14:shadowObscured xmlns:a14="http://schemas.microsoft.com/office/drawing/2010/main"/>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94" y="3048000"/>
            <a:ext cx="23098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rotWithShape="1">
          <a:blip r:embed="rId4"/>
          <a:srcRect l="12821" t="5127" r="12821" b="1710"/>
          <a:stretch/>
        </p:blipFill>
        <p:spPr bwMode="auto">
          <a:xfrm>
            <a:off x="1198253" y="4876800"/>
            <a:ext cx="2495120" cy="1705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3546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Match the Pictures with Text - Answers</a:t>
            </a:r>
          </a:p>
        </p:txBody>
      </p:sp>
      <p:sp>
        <p:nvSpPr>
          <p:cNvPr id="3" name="Content Placeholder 2"/>
          <p:cNvSpPr>
            <a:spLocks noGrp="1"/>
          </p:cNvSpPr>
          <p:nvPr>
            <p:ph sz="quarter" idx="1"/>
          </p:nvPr>
        </p:nvSpPr>
        <p:spPr>
          <a:xfrm>
            <a:off x="457200" y="1219200"/>
            <a:ext cx="4041648" cy="5105400"/>
          </a:xfrm>
        </p:spPr>
        <p:txBody>
          <a:bodyPr>
            <a:normAutofit fontScale="85000" lnSpcReduction="20000"/>
          </a:bodyPr>
          <a:lstStyle/>
          <a:p>
            <a:r>
              <a:rPr lang="en-US" dirty="0"/>
              <a:t>4</a:t>
            </a:r>
            <a:endParaRPr lang="en-US" dirty="0" smtClean="0"/>
          </a:p>
          <a:p>
            <a:pPr marL="0" indent="0">
              <a:buNone/>
            </a:pPr>
            <a:endParaRPr lang="en-US" dirty="0" smtClean="0"/>
          </a:p>
          <a:p>
            <a:endParaRPr lang="en-US" dirty="0" smtClean="0"/>
          </a:p>
          <a:p>
            <a:endParaRPr lang="en-US" dirty="0"/>
          </a:p>
          <a:p>
            <a:endParaRPr lang="en-US" dirty="0" smtClean="0"/>
          </a:p>
          <a:p>
            <a:r>
              <a:rPr lang="en-US" dirty="0"/>
              <a:t>5</a:t>
            </a:r>
            <a:endParaRPr lang="en-US" dirty="0" smtClean="0"/>
          </a:p>
          <a:p>
            <a:endParaRPr lang="en-US" dirty="0"/>
          </a:p>
          <a:p>
            <a:endParaRPr lang="en-US" dirty="0" smtClean="0"/>
          </a:p>
          <a:p>
            <a:endParaRPr lang="en-US" dirty="0" smtClean="0"/>
          </a:p>
          <a:p>
            <a:endParaRPr lang="en-US" dirty="0"/>
          </a:p>
          <a:p>
            <a:r>
              <a:rPr lang="en-US" dirty="0"/>
              <a:t>6</a:t>
            </a:r>
          </a:p>
        </p:txBody>
      </p:sp>
      <p:sp>
        <p:nvSpPr>
          <p:cNvPr id="8" name="Content Placeholder 7"/>
          <p:cNvSpPr>
            <a:spLocks noGrp="1"/>
          </p:cNvSpPr>
          <p:nvPr>
            <p:ph sz="quarter" idx="2"/>
          </p:nvPr>
        </p:nvSpPr>
        <p:spPr>
          <a:xfrm>
            <a:off x="4632198" y="1216152"/>
            <a:ext cx="4041648" cy="5641848"/>
          </a:xfrm>
        </p:spPr>
        <p:txBody>
          <a:bodyPr>
            <a:normAutofit fontScale="85000" lnSpcReduction="20000"/>
          </a:bodyPr>
          <a:lstStyle/>
          <a:p>
            <a:r>
              <a:rPr lang="en-US" dirty="0" smtClean="0"/>
              <a:t>4. </a:t>
            </a:r>
            <a:r>
              <a:rPr lang="en-US" dirty="0"/>
              <a:t>The wind blew harder and harder, and the harder the wind blew, the tighter the man wrapped his jacket around him.  The wind blew until he was exhausted, but he could not remove the jacket from the man</a:t>
            </a:r>
            <a:r>
              <a:rPr lang="en-US" dirty="0" smtClean="0"/>
              <a:t>.</a:t>
            </a:r>
          </a:p>
          <a:p>
            <a:endParaRPr lang="en-US" dirty="0"/>
          </a:p>
          <a:p>
            <a:r>
              <a:rPr lang="en-US" dirty="0" smtClean="0"/>
              <a:t>5. </a:t>
            </a:r>
            <a:r>
              <a:rPr lang="en-US" dirty="0"/>
              <a:t>Next was the sun’s turn.  He gently shone his light on the man.  </a:t>
            </a:r>
            <a:endParaRPr lang="en-US" dirty="0" smtClean="0"/>
          </a:p>
          <a:p>
            <a:endParaRPr lang="en-US" dirty="0"/>
          </a:p>
          <a:p>
            <a:r>
              <a:rPr lang="en-US" dirty="0" smtClean="0"/>
              <a:t>6. </a:t>
            </a:r>
            <a:r>
              <a:rPr lang="en-US" dirty="0"/>
              <a:t>The sun did very little, but quietly shone on the man until the man became so warm that he took off his jacket and sat under a tree to rest.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11" name="Picture 10"/>
          <p:cNvPicPr/>
          <p:nvPr/>
        </p:nvPicPr>
        <p:blipFill rotWithShape="1">
          <a:blip r:embed="rId2"/>
          <a:srcRect l="13302" t="3990" r="12820" b="1424"/>
          <a:stretch/>
        </p:blipFill>
        <p:spPr bwMode="auto">
          <a:xfrm>
            <a:off x="1066800" y="1219200"/>
            <a:ext cx="2308413" cy="170540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srcRect l="12819" t="3990" r="12661" b="1654"/>
          <a:stretch/>
        </p:blipFill>
        <p:spPr bwMode="auto">
          <a:xfrm>
            <a:off x="1066800" y="3048000"/>
            <a:ext cx="2463743" cy="1570038"/>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1066800" y="4267200"/>
            <a:ext cx="1504950" cy="18097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p:cNvPicPr/>
          <p:nvPr/>
        </p:nvPicPr>
        <p:blipFill rotWithShape="1">
          <a:blip r:embed="rId4"/>
          <a:srcRect l="13301" t="4560" r="12660" b="1369"/>
          <a:stretch/>
        </p:blipFill>
        <p:spPr bwMode="auto">
          <a:xfrm>
            <a:off x="1116235" y="4830762"/>
            <a:ext cx="2400301" cy="1570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927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Worksheet #5 Answers</a:t>
            </a:r>
            <a:endParaRPr lang="en-US" dirty="0"/>
          </a:p>
        </p:txBody>
      </p:sp>
      <p:sp>
        <p:nvSpPr>
          <p:cNvPr id="6" name="Content Placeholder 5"/>
          <p:cNvSpPr>
            <a:spLocks noGrp="1"/>
          </p:cNvSpPr>
          <p:nvPr>
            <p:ph sz="quarter" idx="1"/>
          </p:nvPr>
        </p:nvSpPr>
        <p:spPr>
          <a:xfrm>
            <a:off x="457200" y="1219200"/>
            <a:ext cx="8229600" cy="5105400"/>
          </a:xfrm>
        </p:spPr>
        <p:txBody>
          <a:bodyPr>
            <a:normAutofit fontScale="92500"/>
          </a:bodyPr>
          <a:lstStyle/>
          <a:p>
            <a:pPr>
              <a:lnSpc>
                <a:spcPct val="150000"/>
              </a:lnSpc>
            </a:pPr>
            <a:r>
              <a:rPr lang="en-US" dirty="0"/>
              <a:t>The wind blew gusts of air so </a:t>
            </a:r>
            <a:r>
              <a:rPr lang="en-US" u="sng" dirty="0" smtClean="0">
                <a:solidFill>
                  <a:srgbClr val="C00000"/>
                </a:solidFill>
              </a:rPr>
              <a:t>strong</a:t>
            </a:r>
            <a:r>
              <a:rPr lang="en-US" dirty="0" smtClean="0"/>
              <a:t> </a:t>
            </a:r>
            <a:r>
              <a:rPr lang="en-US" dirty="0"/>
              <a:t>that the man could not walk.  But the man </a:t>
            </a:r>
            <a:r>
              <a:rPr lang="en-US" u="sng" dirty="0" smtClean="0">
                <a:solidFill>
                  <a:srgbClr val="C00000"/>
                </a:solidFill>
              </a:rPr>
              <a:t>wrapped</a:t>
            </a:r>
            <a:r>
              <a:rPr lang="en-US" dirty="0" smtClean="0"/>
              <a:t> </a:t>
            </a:r>
            <a:r>
              <a:rPr lang="en-US" dirty="0"/>
              <a:t>his jacket around him tightly.  The wind blew harder and harder, and the </a:t>
            </a:r>
            <a:r>
              <a:rPr lang="en-US" u="sng" dirty="0" smtClean="0">
                <a:solidFill>
                  <a:srgbClr val="C00000"/>
                </a:solidFill>
              </a:rPr>
              <a:t>harder</a:t>
            </a:r>
            <a:r>
              <a:rPr lang="en-US" dirty="0" smtClean="0"/>
              <a:t> </a:t>
            </a:r>
            <a:r>
              <a:rPr lang="en-US" dirty="0"/>
              <a:t>the wind blew, the </a:t>
            </a:r>
            <a:r>
              <a:rPr lang="en-US" u="sng" dirty="0" smtClean="0">
                <a:solidFill>
                  <a:srgbClr val="C00000"/>
                </a:solidFill>
              </a:rPr>
              <a:t>tighter</a:t>
            </a:r>
            <a:r>
              <a:rPr lang="en-US" dirty="0" smtClean="0"/>
              <a:t> </a:t>
            </a:r>
            <a:r>
              <a:rPr lang="en-US" dirty="0"/>
              <a:t>the man wrapped his jacket around him.  The wind blew until he was exhausted, but he </a:t>
            </a:r>
            <a:r>
              <a:rPr lang="en-US" dirty="0" smtClean="0"/>
              <a:t>­­­­­</a:t>
            </a:r>
            <a:r>
              <a:rPr lang="en-US" u="sng" dirty="0" smtClean="0">
                <a:solidFill>
                  <a:srgbClr val="C00000"/>
                </a:solidFill>
              </a:rPr>
              <a:t>couldn’t</a:t>
            </a:r>
            <a:r>
              <a:rPr lang="en-US" dirty="0" smtClean="0"/>
              <a:t> </a:t>
            </a:r>
            <a:r>
              <a:rPr lang="en-US" dirty="0"/>
              <a:t>remove the jacket from the man.  The sun </a:t>
            </a:r>
            <a:r>
              <a:rPr lang="en-US" u="sng" dirty="0" smtClean="0">
                <a:solidFill>
                  <a:srgbClr val="C00000"/>
                </a:solidFill>
              </a:rPr>
              <a:t>gently</a:t>
            </a:r>
            <a:r>
              <a:rPr lang="en-US" dirty="0" smtClean="0"/>
              <a:t> </a:t>
            </a:r>
            <a:r>
              <a:rPr lang="en-US" dirty="0"/>
              <a:t>shone his light on the man.  The sun did very </a:t>
            </a:r>
            <a:r>
              <a:rPr lang="en-US" u="sng" dirty="0" smtClean="0">
                <a:solidFill>
                  <a:srgbClr val="C00000"/>
                </a:solidFill>
              </a:rPr>
              <a:t>little</a:t>
            </a:r>
            <a:r>
              <a:rPr lang="en-US" dirty="0" smtClean="0"/>
              <a:t>, </a:t>
            </a:r>
            <a:r>
              <a:rPr lang="en-US" dirty="0"/>
              <a:t>but quietly shone on the man until the man became so warm that he </a:t>
            </a:r>
            <a:r>
              <a:rPr lang="en-US" u="sng" dirty="0" smtClean="0">
                <a:solidFill>
                  <a:srgbClr val="C00000"/>
                </a:solidFill>
              </a:rPr>
              <a:t>removed</a:t>
            </a:r>
            <a:r>
              <a:rPr lang="en-US" dirty="0" smtClean="0"/>
              <a:t> </a:t>
            </a:r>
            <a:r>
              <a:rPr lang="en-US" dirty="0"/>
              <a:t>his jacket and sat under a tree to rest.</a:t>
            </a:r>
          </a:p>
          <a:p>
            <a:endParaRPr lang="en-US" dirty="0"/>
          </a:p>
        </p:txBody>
      </p:sp>
    </p:spTree>
    <p:extLst>
      <p:ext uri="{BB962C8B-B14F-4D97-AF65-F5344CB8AC3E}">
        <p14:creationId xmlns:p14="http://schemas.microsoft.com/office/powerpoint/2010/main" val="1894947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Gentle or Strong?</a:t>
            </a:r>
            <a:endParaRPr lang="en-US" dirty="0"/>
          </a:p>
        </p:txBody>
      </p:sp>
      <p:sp>
        <p:nvSpPr>
          <p:cNvPr id="3" name="Content Placeholder 2"/>
          <p:cNvSpPr>
            <a:spLocks noGrp="1"/>
          </p:cNvSpPr>
          <p:nvPr>
            <p:ph sz="quarter" idx="1"/>
          </p:nvPr>
        </p:nvSpPr>
        <p:spPr/>
        <p:txBody>
          <a:bodyPr/>
          <a:lstStyle/>
          <a:p>
            <a:r>
              <a:rPr lang="en-US" dirty="0" smtClean="0"/>
              <a:t>Situation 1:   Asking the girl/guy you like to be your Valentine.</a:t>
            </a:r>
          </a:p>
          <a:p>
            <a:endParaRPr lang="en-US" dirty="0"/>
          </a:p>
          <a:p>
            <a:r>
              <a:rPr lang="en-US" dirty="0" smtClean="0"/>
              <a:t>Situation 2:  Getting your younger sibling to eat all of his/her vegetables.</a:t>
            </a:r>
          </a:p>
          <a:p>
            <a:endParaRPr lang="en-US" dirty="0"/>
          </a:p>
          <a:p>
            <a:r>
              <a:rPr lang="en-US" dirty="0" smtClean="0"/>
              <a:t>Situation 3:  Telling your friend to not ride his/her bike at night.</a:t>
            </a:r>
          </a:p>
          <a:p>
            <a:endParaRPr lang="en-US" dirty="0"/>
          </a:p>
          <a:p>
            <a:r>
              <a:rPr lang="en-US" dirty="0" smtClean="0"/>
              <a:t>Situation 4:  Telling your classmate to finish </a:t>
            </a:r>
            <a:r>
              <a:rPr lang="en-US" smtClean="0"/>
              <a:t>tonight’s homework.</a:t>
            </a:r>
            <a:endParaRPr lang="en-US" dirty="0"/>
          </a:p>
        </p:txBody>
      </p:sp>
    </p:spTree>
    <p:extLst>
      <p:ext uri="{BB962C8B-B14F-4D97-AF65-F5344CB8AC3E}">
        <p14:creationId xmlns:p14="http://schemas.microsoft.com/office/powerpoint/2010/main" val="424043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Argued</a:t>
            </a:r>
            <a:endParaRPr lang="en-US" sz="54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r>
              <a:rPr lang="en-US" sz="2400" dirty="0" smtClean="0"/>
              <a:t>They </a:t>
            </a:r>
            <a:r>
              <a:rPr lang="en-US" sz="2400" dirty="0" smtClean="0">
                <a:solidFill>
                  <a:srgbClr val="C00000"/>
                </a:solidFill>
              </a:rPr>
              <a:t>argued</a:t>
            </a:r>
            <a:r>
              <a:rPr lang="en-US" sz="2400" dirty="0" smtClean="0"/>
              <a:t> about who should do the chores.</a:t>
            </a:r>
          </a:p>
          <a:p>
            <a:endParaRPr lang="en-US" sz="2400" dirty="0"/>
          </a:p>
          <a:p>
            <a:endParaRPr lang="en-US" sz="2400" dirty="0" smtClean="0"/>
          </a:p>
          <a:p>
            <a:r>
              <a:rPr lang="en-US" sz="2400" dirty="0" smtClean="0"/>
              <a:t>The brothers </a:t>
            </a:r>
            <a:r>
              <a:rPr lang="en-US" sz="2400" dirty="0" smtClean="0">
                <a:solidFill>
                  <a:srgbClr val="C00000"/>
                </a:solidFill>
              </a:rPr>
              <a:t>argued</a:t>
            </a:r>
            <a:r>
              <a:rPr lang="en-US" sz="2400" dirty="0" smtClean="0"/>
              <a:t> about who was taller and stronger.</a:t>
            </a:r>
          </a:p>
        </p:txBody>
      </p:sp>
      <p:sp>
        <p:nvSpPr>
          <p:cNvPr id="4" name="Content Placeholder 3"/>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0999"/>
            <a:ext cx="3251456"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4" y="3886200"/>
            <a:ext cx="3306079" cy="207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933" y="2209799"/>
            <a:ext cx="2225349" cy="249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8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Challenged</a:t>
            </a:r>
            <a:endParaRPr lang="en-US" sz="33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r>
              <a:rPr lang="en-US" sz="2400" dirty="0" err="1" smtClean="0"/>
              <a:t>Charmander</a:t>
            </a:r>
            <a:r>
              <a:rPr lang="en-US" sz="2400" dirty="0" smtClean="0"/>
              <a:t> </a:t>
            </a:r>
            <a:r>
              <a:rPr lang="en-US" sz="2400" dirty="0" smtClean="0">
                <a:solidFill>
                  <a:srgbClr val="C00000"/>
                </a:solidFill>
              </a:rPr>
              <a:t>challenged</a:t>
            </a:r>
            <a:r>
              <a:rPr lang="en-US" sz="2400" dirty="0" smtClean="0"/>
              <a:t> Pikachu to a fight.</a:t>
            </a:r>
          </a:p>
          <a:p>
            <a:endParaRPr lang="en-US" sz="2400" dirty="0"/>
          </a:p>
          <a:p>
            <a:endParaRPr lang="en-US" sz="2400" dirty="0" smtClean="0"/>
          </a:p>
          <a:p>
            <a:r>
              <a:rPr lang="en-US" sz="2400" dirty="0" smtClean="0"/>
              <a:t>I </a:t>
            </a:r>
            <a:r>
              <a:rPr lang="en-US" sz="2400" dirty="0" smtClean="0">
                <a:solidFill>
                  <a:srgbClr val="C00000"/>
                </a:solidFill>
              </a:rPr>
              <a:t>challenge</a:t>
            </a:r>
            <a:r>
              <a:rPr lang="en-US" sz="2400" dirty="0" smtClean="0"/>
              <a:t> you to a tennis match.</a:t>
            </a:r>
            <a:endParaRPr lang="en-US" sz="2400" dirty="0"/>
          </a:p>
        </p:txBody>
      </p:sp>
      <p:sp>
        <p:nvSpPr>
          <p:cNvPr id="4" name="Content Placeholder 3"/>
          <p:cNvSpPr>
            <a:spLocks noGrp="1"/>
          </p:cNvSpPr>
          <p:nvPr>
            <p:ph sz="quarter"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4196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15730"/>
            <a:ext cx="3533775" cy="264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1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Remove</a:t>
            </a:r>
            <a:endParaRPr lang="en-US" sz="48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endParaRPr lang="en-US" sz="2400" dirty="0" smtClean="0"/>
          </a:p>
          <a:p>
            <a:endParaRPr lang="en-US" sz="2400" dirty="0"/>
          </a:p>
          <a:p>
            <a:r>
              <a:rPr lang="en-US" sz="2400" dirty="0" smtClean="0"/>
              <a:t>The model </a:t>
            </a:r>
            <a:r>
              <a:rPr lang="en-US" sz="2400" dirty="0" smtClean="0">
                <a:solidFill>
                  <a:srgbClr val="C00000"/>
                </a:solidFill>
              </a:rPr>
              <a:t>removed</a:t>
            </a:r>
            <a:r>
              <a:rPr lang="en-US" sz="2400" dirty="0" smtClean="0"/>
              <a:t> her coat while she walked.</a:t>
            </a:r>
            <a:endParaRPr lang="en-US" sz="2400" dirty="0"/>
          </a:p>
        </p:txBody>
      </p:sp>
      <p:sp>
        <p:nvSpPr>
          <p:cNvPr id="4" name="Content Placeholder 3"/>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61" y="533400"/>
            <a:ext cx="3871559" cy="31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4038600"/>
            <a:ext cx="5688864" cy="188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Blew</a:t>
            </a:r>
            <a:endParaRPr lang="en-US" sz="54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r>
              <a:rPr lang="en-US" sz="2400" dirty="0" smtClean="0"/>
              <a:t>The wind </a:t>
            </a:r>
            <a:r>
              <a:rPr lang="en-US" sz="2400" dirty="0" smtClean="0">
                <a:solidFill>
                  <a:srgbClr val="C00000"/>
                </a:solidFill>
              </a:rPr>
              <a:t>blew</a:t>
            </a:r>
            <a:r>
              <a:rPr lang="en-US" sz="2400" dirty="0" smtClean="0"/>
              <a:t> the little girl’s umbrella away.</a:t>
            </a:r>
          </a:p>
          <a:p>
            <a:endParaRPr lang="en-US" sz="2400" dirty="0"/>
          </a:p>
          <a:p>
            <a:endParaRPr lang="en-US" sz="2400" dirty="0"/>
          </a:p>
          <a:p>
            <a:r>
              <a:rPr lang="en-US" sz="2400" dirty="0" smtClean="0"/>
              <a:t>I </a:t>
            </a:r>
            <a:r>
              <a:rPr lang="en-US" sz="2400" dirty="0" smtClean="0">
                <a:solidFill>
                  <a:srgbClr val="C00000"/>
                </a:solidFill>
              </a:rPr>
              <a:t>blew</a:t>
            </a:r>
            <a:r>
              <a:rPr lang="en-US" sz="2400" dirty="0" smtClean="0"/>
              <a:t> on the flower, and its petals came off.</a:t>
            </a:r>
            <a:endParaRPr lang="en-US" sz="2400" dirty="0"/>
          </a:p>
        </p:txBody>
      </p:sp>
      <p:sp>
        <p:nvSpPr>
          <p:cNvPr id="4" name="Content Placeholder 3"/>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3200401"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910" y="1856940"/>
            <a:ext cx="2486890" cy="248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09" y="3886200"/>
            <a:ext cx="3210784" cy="213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22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Gusts</a:t>
            </a:r>
            <a:endParaRPr lang="en-US" sz="54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endParaRPr lang="en-US" sz="2400" dirty="0" smtClean="0"/>
          </a:p>
          <a:p>
            <a:r>
              <a:rPr lang="en-US" sz="2400" dirty="0" smtClean="0">
                <a:solidFill>
                  <a:srgbClr val="C00000"/>
                </a:solidFill>
              </a:rPr>
              <a:t>Gusts</a:t>
            </a:r>
            <a:r>
              <a:rPr lang="en-US" sz="2400" dirty="0" smtClean="0"/>
              <a:t> of wind blew 100 kilometers per hour.</a:t>
            </a:r>
            <a:endParaRPr lang="en-US" sz="2400" dirty="0"/>
          </a:p>
        </p:txBody>
      </p:sp>
      <p:sp>
        <p:nvSpPr>
          <p:cNvPr id="4" name="Content Placeholder 3"/>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114800" cy="266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9504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68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Wrapped</a:t>
            </a:r>
            <a:endParaRPr lang="en-US" sz="40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r>
              <a:rPr lang="en-US" sz="2400" dirty="0" smtClean="0"/>
              <a:t>She is </a:t>
            </a:r>
            <a:r>
              <a:rPr lang="en-US" sz="2400" dirty="0" smtClean="0">
                <a:solidFill>
                  <a:srgbClr val="C00000"/>
                </a:solidFill>
              </a:rPr>
              <a:t>wrapped</a:t>
            </a:r>
            <a:r>
              <a:rPr lang="en-US" sz="2400" dirty="0" smtClean="0"/>
              <a:t> up in the jacket.</a:t>
            </a:r>
          </a:p>
          <a:p>
            <a:endParaRPr lang="en-US" sz="2400" dirty="0" smtClean="0"/>
          </a:p>
          <a:p>
            <a:endParaRPr lang="en-US" sz="2400" dirty="0"/>
          </a:p>
          <a:p>
            <a:r>
              <a:rPr lang="en-US" sz="2400" dirty="0" smtClean="0"/>
              <a:t>The scarf is </a:t>
            </a:r>
            <a:r>
              <a:rPr lang="en-US" sz="2400" dirty="0" smtClean="0">
                <a:solidFill>
                  <a:srgbClr val="C00000"/>
                </a:solidFill>
              </a:rPr>
              <a:t>wrapped</a:t>
            </a:r>
            <a:r>
              <a:rPr lang="en-US" sz="2400" dirty="0" smtClean="0"/>
              <a:t> around her neck.</a:t>
            </a:r>
            <a:endParaRPr lang="en-US" sz="2400" dirty="0"/>
          </a:p>
        </p:txBody>
      </p:sp>
      <p:sp>
        <p:nvSpPr>
          <p:cNvPr id="4" name="Content Placeholder 3"/>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3291"/>
            <a:ext cx="2667000" cy="357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16726"/>
            <a:ext cx="2755755" cy="414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5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700" dirty="0" smtClean="0"/>
              <a:t>Exhausted</a:t>
            </a:r>
            <a:endParaRPr lang="en-US" sz="37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endParaRPr lang="en-US" sz="2400" dirty="0" smtClean="0"/>
          </a:p>
          <a:p>
            <a:r>
              <a:rPr lang="en-US" sz="2400" dirty="0" smtClean="0"/>
              <a:t>I was </a:t>
            </a:r>
            <a:r>
              <a:rPr lang="en-US" sz="2400" dirty="0" smtClean="0">
                <a:solidFill>
                  <a:srgbClr val="C00000"/>
                </a:solidFill>
              </a:rPr>
              <a:t>exhausted</a:t>
            </a:r>
            <a:r>
              <a:rPr lang="en-US" sz="2400" dirty="0" smtClean="0"/>
              <a:t> from studying all night.</a:t>
            </a:r>
            <a:endParaRPr lang="en-US" sz="2400" dirty="0"/>
          </a:p>
        </p:txBody>
      </p:sp>
      <p:sp>
        <p:nvSpPr>
          <p:cNvPr id="4" name="Content Placeholder 3"/>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81000"/>
            <a:ext cx="38932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76848"/>
            <a:ext cx="4143375" cy="275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3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Shone</a:t>
            </a:r>
            <a:endParaRPr lang="en-US" sz="5400" dirty="0"/>
          </a:p>
        </p:txBody>
      </p:sp>
      <p:sp>
        <p:nvSpPr>
          <p:cNvPr id="5" name="Text Placeholder 4"/>
          <p:cNvSpPr>
            <a:spLocks noGrp="1"/>
          </p:cNvSpPr>
          <p:nvPr>
            <p:ph type="body" idx="2"/>
          </p:nvPr>
        </p:nvSpPr>
        <p:spPr/>
        <p:txBody>
          <a:bodyPr>
            <a:normAutofit/>
          </a:bodyPr>
          <a:lstStyle/>
          <a:p>
            <a:endParaRPr lang="en-US" sz="2400" dirty="0" smtClean="0"/>
          </a:p>
          <a:p>
            <a:endParaRPr lang="en-US" sz="2400" dirty="0"/>
          </a:p>
          <a:p>
            <a:endParaRPr lang="en-US" sz="2400" dirty="0" smtClean="0"/>
          </a:p>
          <a:p>
            <a:r>
              <a:rPr lang="en-US" sz="2400" dirty="0" smtClean="0"/>
              <a:t>The sun </a:t>
            </a:r>
            <a:r>
              <a:rPr lang="en-US" sz="2400" dirty="0" smtClean="0">
                <a:solidFill>
                  <a:srgbClr val="C00000"/>
                </a:solidFill>
              </a:rPr>
              <a:t>shone</a:t>
            </a:r>
            <a:r>
              <a:rPr lang="en-US" sz="2400" dirty="0" smtClean="0"/>
              <a:t> from behind the moon.</a:t>
            </a:r>
            <a:endParaRPr lang="en-US" sz="2400" dirty="0"/>
          </a:p>
        </p:txBody>
      </p:sp>
      <p:sp>
        <p:nvSpPr>
          <p:cNvPr id="4" name="Content Placeholder 3"/>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733800" cy="279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230115"/>
            <a:ext cx="3648075" cy="27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5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630</TotalTime>
  <Words>575</Words>
  <Application>Microsoft Office PowerPoint</Application>
  <PresentationFormat>On-screen Show (4:3)</PresentationFormat>
  <Paragraphs>143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Origin</vt:lpstr>
      <vt:lpstr>舌切り雀</vt:lpstr>
      <vt:lpstr>Argued</vt:lpstr>
      <vt:lpstr>Challenged</vt:lpstr>
      <vt:lpstr>Remove</vt:lpstr>
      <vt:lpstr>Blew</vt:lpstr>
      <vt:lpstr>Gusts</vt:lpstr>
      <vt:lpstr>Wrapped</vt:lpstr>
      <vt:lpstr>Exhausted</vt:lpstr>
      <vt:lpstr>Shone</vt:lpstr>
      <vt:lpstr>Vocabulary Practice!</vt:lpstr>
      <vt:lpstr>Worksheet #1 Answers</vt:lpstr>
      <vt:lpstr>Worksheet #2 Answers</vt:lpstr>
      <vt:lpstr>Put the Pictures in Order - Answers</vt:lpstr>
      <vt:lpstr>Match the Pictures with Text - Answers</vt:lpstr>
      <vt:lpstr>Match the Pictures with Text - Answers</vt:lpstr>
      <vt:lpstr>Worksheet #5 Answers</vt:lpstr>
      <vt:lpstr>Gentle or Strong?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Jung Wah</dc:creator>
  <cp:lastModifiedBy>CIS CPU436</cp:lastModifiedBy>
  <cp:revision>25</cp:revision>
  <dcterms:created xsi:type="dcterms:W3CDTF">2013-02-10T21:50:33Z</dcterms:created>
  <dcterms:modified xsi:type="dcterms:W3CDTF">2013-02-25T18:35:46Z</dcterms:modified>
</cp:coreProperties>
</file>